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64" r:id="rId2"/>
    <p:sldId id="269" r:id="rId3"/>
    <p:sldId id="273" r:id="rId4"/>
    <p:sldId id="290" r:id="rId5"/>
    <p:sldId id="300" r:id="rId6"/>
    <p:sldId id="303" r:id="rId7"/>
    <p:sldId id="301" r:id="rId8"/>
    <p:sldId id="288" r:id="rId9"/>
    <p:sldId id="291" r:id="rId10"/>
    <p:sldId id="258" r:id="rId11"/>
    <p:sldId id="282" r:id="rId12"/>
    <p:sldId id="281" r:id="rId13"/>
    <p:sldId id="286" r:id="rId14"/>
    <p:sldId id="284" r:id="rId15"/>
    <p:sldId id="287" r:id="rId16"/>
    <p:sldId id="292" r:id="rId17"/>
    <p:sldId id="293" r:id="rId18"/>
    <p:sldId id="295" r:id="rId19"/>
    <p:sldId id="294" r:id="rId20"/>
    <p:sldId id="298" r:id="rId21"/>
    <p:sldId id="297" r:id="rId22"/>
    <p:sldId id="296" r:id="rId23"/>
    <p:sldId id="299" r:id="rId24"/>
    <p:sldId id="272" r:id="rId25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27"/>
    </p:embeddedFont>
    <p:embeddedFont>
      <p:font typeface="12롯데마트드림Medium" panose="0202060302010102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6B6B6B"/>
    <a:srgbClr val="6271FE"/>
    <a:srgbClr val="858BFF"/>
    <a:srgbClr val="9FA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8" autoAdjust="0"/>
    <p:restoredTop sz="76166" autoAdjust="0"/>
  </p:normalViewPr>
  <p:slideViewPr>
    <p:cSldViewPr snapToGrid="0">
      <p:cViewPr varScale="1">
        <p:scale>
          <a:sx n="85" d="100"/>
          <a:sy n="85" d="100"/>
        </p:scale>
        <p:origin x="83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81A28-ED21-4F4D-ADFF-57877C319FFF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F528-82CF-4641-93EC-C0EE2FA99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2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F528-82CF-4641-93EC-C0EE2FA998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8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95564-49B1-4263-B113-8DC391EF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8D179F-8CCE-45E2-A84D-B5FA4BDB0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2EA8DD-9E38-4B00-90F7-63873788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341D9-7148-4119-A994-1F00E77D6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2534EB-02C7-46D5-A092-C7F4C81D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1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AC831-56C9-4ACC-AA7E-C23C1533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113C81-BAEA-4164-9401-791517DA1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57D92-2864-4BA3-A451-C81899DA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D50F2-5607-42A9-8F76-01F00B1B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DEDC10-D548-4510-8CB3-DA817420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7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416F42-F81A-41B0-B9A1-486CF76286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FE8796-189A-4EEA-9CE8-644D642D8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BEB93-42CA-4F91-A080-F59FC034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426509-A884-4D8D-86C5-37470866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CE3EA-5FFE-4D6C-BF76-15D16577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578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6639B-73B9-4895-AEA0-E4D12B27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A13B0-0BE3-4AAA-82F2-957450BE9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AA7E81-00CB-4614-8FFA-90550BCA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5280B-4797-4CA5-AF02-797E00BC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3B57F-45EC-404E-9D80-2C0089D2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011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FD39F-A109-4B84-B9B2-A66391BE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3C839A-23BC-43FF-9233-FA48EB95C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C30A6-3700-4588-B599-32EB0323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14D4F-F51C-4097-BEB9-84B789AC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C9C99-43FB-4D8A-83A7-3B5BACB9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26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2DE60-893F-49EA-84BF-B2F5A7FA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A836B-0500-4C40-B11B-D5ECB3297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7791BF-3D0F-4786-9FDD-E17820BDF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C14AC7-43EB-4514-B42A-9C42D138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4DD232-5B7C-488C-BE57-39859599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28A10-0A06-47ED-8491-9599553F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834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95D1C-018F-487F-B354-A49204EC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CF394E-0A50-479C-873A-45A0A6F95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00B45E-FBC6-4658-8BF4-848E2B5C6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4EBC8D-F6BF-4949-BA74-FE82C55EB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5AE4CF-E2F3-4267-8B8E-4C6A7C87FC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CCEE39-6413-42D9-A640-64EC71055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10E307-E062-4BB2-AF34-E287109C7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049872-3C34-451B-BE12-FB5E0505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093DC-7CC8-4786-B88A-2A974F3F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91C825-B930-478D-94F6-33636151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A7EA06-F71B-4703-BA3F-6FEC34D9E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2F32D7-5D32-4873-8B15-9B764CDF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55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779732-100E-4BBE-B27C-755E9E7BC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92D128-8A04-4DC6-BDD7-1BCDE5D6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F20B9-2F84-4BFF-B8FD-E4955099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1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A2562-CF7B-44C3-8E8B-0AAF4B95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C9A3F-4012-4F57-887B-228086CEA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3F70AE-414A-426D-8134-18FCE963D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6C78EC-F7F9-40C5-8F1E-A3C0148D3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08DFB4-581F-442F-BA43-E0AD7F811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8B8953-F76A-4FCA-AEF6-C71C64AB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09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E61E8-B410-42BB-948C-8B95C0A1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A8E064-59EB-4DBC-AE44-3C4532EEDE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8B92BE-532D-4BF6-957C-9C1E3D23F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FC22CC-EA80-4099-A5A5-E40548D91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159512-2F5E-437A-B7BF-0ABBA73A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7EDA09-DBA9-4967-8912-62563D12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3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8782CB-78BB-42AB-A6B4-5FF55CCC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D985FC-ECEA-4293-A292-D3D5AD7EB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61F52-5D6D-4EBB-BC54-694D97C89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14D1E-2590-4466-A739-7956B6FA5F50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030B5-EC7D-4089-AD06-ECE24B2C3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7776B-7C8C-4F4B-AA51-4EEFE6B5D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BF466-222D-47C3-B79E-A127AF0774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4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PostView.nhn?blogId=winddori2002&amp;logNo=221829427442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rosypark.tistory.com/55" TargetMode="External"/><Relationship Id="rId12" Type="http://schemas.openxmlformats.org/officeDocument/2006/relationships/hyperlink" Target="https://lsjsj92.tistory.com/54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book.tistory.com/165?category=761052" TargetMode="External"/><Relationship Id="rId11" Type="http://schemas.openxmlformats.org/officeDocument/2006/relationships/hyperlink" Target="https://analysis-flood.tistory.com/103" TargetMode="External"/><Relationship Id="rId5" Type="http://schemas.openxmlformats.org/officeDocument/2006/relationships/hyperlink" Target="https://teddylee777.github.io/machine-learning/ensemble%EA%B8%B0%EB%B2%95%EC%97%90-%EB%8C%80%ED%95%9C-%EC%9D%B4%ED%95%B4%EC%99%80-%EC%A2%85%EB%A5%98-1" TargetMode="External"/><Relationship Id="rId10" Type="http://schemas.openxmlformats.org/officeDocument/2006/relationships/hyperlink" Target="https://dev-youngjun.tistory.com/6" TargetMode="External"/><Relationship Id="rId4" Type="http://schemas.openxmlformats.org/officeDocument/2006/relationships/hyperlink" Target="https://assaeunji.github.io/ml/2020-08-06-tree/" TargetMode="External"/><Relationship Id="rId9" Type="http://schemas.openxmlformats.org/officeDocument/2006/relationships/hyperlink" Target="https://injo.tistory.com/2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B7FA55DA-F519-41B8-B889-375866C02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1EDEA-3FBB-4C36-897F-E435C7ACBDFE}"/>
              </a:ext>
            </a:extLst>
          </p:cNvPr>
          <p:cNvSpPr txBox="1"/>
          <p:nvPr/>
        </p:nvSpPr>
        <p:spPr>
          <a:xfrm>
            <a:off x="1144478" y="1630165"/>
            <a:ext cx="9747639" cy="2136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Ensemble Learning</a:t>
            </a:r>
            <a:r>
              <a:rPr lang="ko-KR" altLang="en-US" sz="4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활용한</a:t>
            </a:r>
            <a:endParaRPr lang="en-US" altLang="ko-KR" sz="48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Kaggle </a:t>
            </a:r>
            <a:r>
              <a:rPr lang="ko-KR" altLang="en-US" sz="4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타이타닉 데이터 모델링</a:t>
            </a:r>
            <a:endParaRPr lang="en-US" altLang="ko-KR" sz="48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92185-079F-4395-96FE-59165FC348E1}"/>
              </a:ext>
            </a:extLst>
          </p:cNvPr>
          <p:cNvSpPr txBox="1"/>
          <p:nvPr/>
        </p:nvSpPr>
        <p:spPr>
          <a:xfrm>
            <a:off x="8430736" y="5396556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181206 </a:t>
            </a:r>
            <a:r>
              <a:rPr lang="ko-KR" altLang="en-US" sz="32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이재권</a:t>
            </a:r>
          </a:p>
        </p:txBody>
      </p:sp>
    </p:spTree>
    <p:extLst>
      <p:ext uri="{BB962C8B-B14F-4D97-AF65-F5344CB8AC3E}">
        <p14:creationId xmlns:p14="http://schemas.microsoft.com/office/powerpoint/2010/main" val="380986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3600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Ensemble Learning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4CF32-3065-4931-97B2-C9764C513681}"/>
              </a:ext>
            </a:extLst>
          </p:cNvPr>
          <p:cNvSpPr txBox="1"/>
          <p:nvPr/>
        </p:nvSpPr>
        <p:spPr>
          <a:xfrm>
            <a:off x="1757080" y="1696286"/>
            <a:ext cx="9161932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앙상블 학습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(Ensemble Learning)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이란 여러 개의 분류기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(Classifier)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생성하고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 예측을 결합해 단일 분류기보다 정확한 최종적인 예측을 도출해내는 기법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5738BF-5230-47B7-984B-ACF874ECCDF5}"/>
              </a:ext>
            </a:extLst>
          </p:cNvPr>
          <p:cNvGrpSpPr/>
          <p:nvPr/>
        </p:nvGrpSpPr>
        <p:grpSpPr>
          <a:xfrm>
            <a:off x="3917576" y="2960748"/>
            <a:ext cx="4619064" cy="2675220"/>
            <a:chOff x="1996391" y="2859221"/>
            <a:chExt cx="4619064" cy="2675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5D933E-F4F9-4578-91A2-6792D69E8A66}"/>
                </a:ext>
              </a:extLst>
            </p:cNvPr>
            <p:cNvSpPr txBox="1"/>
            <p:nvPr/>
          </p:nvSpPr>
          <p:spPr>
            <a:xfrm>
              <a:off x="4239808" y="2859221"/>
              <a:ext cx="2375647" cy="2675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ko-KR" altLang="en-US" sz="20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배깅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(Bagging)</a:t>
              </a:r>
            </a:p>
            <a:p>
              <a:pPr>
                <a:lnSpc>
                  <a:spcPct val="300000"/>
                </a:lnSpc>
              </a:pPr>
              <a:r>
                <a:rPr lang="ko-KR" altLang="en-US" sz="20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부스팅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(Boosting)</a:t>
              </a:r>
            </a:p>
            <a:p>
              <a:pPr>
                <a:lnSpc>
                  <a:spcPct val="300000"/>
                </a:lnSpc>
              </a:pPr>
              <a:r>
                <a:rPr lang="ko-KR" altLang="en-US" sz="20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보팅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(Voting)</a:t>
              </a:r>
              <a:endPara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EED63B-547F-40C9-9A23-D033C70AF8D4}"/>
                </a:ext>
              </a:extLst>
            </p:cNvPr>
            <p:cNvSpPr txBox="1"/>
            <p:nvPr/>
          </p:nvSpPr>
          <p:spPr>
            <a:xfrm>
              <a:off x="1996391" y="4217735"/>
              <a:ext cx="11484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앙상블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7DEDB0C-76B5-45DF-94BE-1DE882B818E0}"/>
                </a:ext>
              </a:extLst>
            </p:cNvPr>
            <p:cNvGrpSpPr/>
            <p:nvPr/>
          </p:nvGrpSpPr>
          <p:grpSpPr>
            <a:xfrm>
              <a:off x="3144872" y="3664160"/>
              <a:ext cx="967039" cy="1568819"/>
              <a:chOff x="3088537" y="3664161"/>
              <a:chExt cx="967039" cy="1568819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071B9B5A-271B-4EAC-B9FF-1B9364551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239" y="4448570"/>
                <a:ext cx="956337" cy="78441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6BBD3298-A533-4F1D-8CD0-272DD22DAE2F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088537" y="3664161"/>
                <a:ext cx="956336" cy="784408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A2E5227-59B7-43F1-9F3F-B0A67F964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9240" y="4448570"/>
                <a:ext cx="956336" cy="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445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3600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Ensemble Learning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4CF32-3065-4931-97B2-C9764C513681}"/>
              </a:ext>
            </a:extLst>
          </p:cNvPr>
          <p:cNvSpPr txBox="1"/>
          <p:nvPr/>
        </p:nvSpPr>
        <p:spPr>
          <a:xfrm>
            <a:off x="1135275" y="1412693"/>
            <a:ext cx="6538513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앙상블을 사용하는 이유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98D53DE-06D0-49A3-890D-4776175ED2D9}"/>
              </a:ext>
            </a:extLst>
          </p:cNvPr>
          <p:cNvGrpSpPr/>
          <p:nvPr/>
        </p:nvGrpSpPr>
        <p:grpSpPr>
          <a:xfrm>
            <a:off x="1663375" y="2383108"/>
            <a:ext cx="8865247" cy="3206134"/>
            <a:chOff x="1508711" y="2378990"/>
            <a:chExt cx="8865247" cy="32061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D07018-FA66-4F1F-970F-217EE36B5BE9}"/>
                </a:ext>
              </a:extLst>
            </p:cNvPr>
            <p:cNvSpPr txBox="1"/>
            <p:nvPr/>
          </p:nvSpPr>
          <p:spPr>
            <a:xfrm>
              <a:off x="1508711" y="2378990"/>
              <a:ext cx="8865247" cy="3206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머신러닝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알고리즘의 가장 큰 고민 중 하나는 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Overfitting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머신러닝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알고리즘이 세부적으로 학습을 진행할수록 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Overfitting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 </a:t>
              </a:r>
              <a:r>
                <a:rPr lang="ko-KR" altLang="en-US" sz="20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심해짐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하지만 이렇게 하지 않으면 예측 성능이 떨어지는 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Underfitting 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발생함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약한 </a:t>
              </a:r>
              <a:r>
                <a:rPr lang="ko-KR" altLang="en-US" sz="20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학습기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여러 개로 학습을 진행하여 </a:t>
              </a:r>
              <a:r>
                <a:rPr lang="en-US" altLang="ko-KR" sz="20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Overfitting </a:t>
              </a:r>
              <a:r>
                <a:rPr lang="ko-KR" altLang="en-US" sz="20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해결</a:t>
              </a:r>
              <a:endPara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여러 개의 학습기들을 결합함으로써 집단지성처럼 예측 성능 향상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Underfitting </a:t>
              </a:r>
              <a:r>
                <a:rPr lang="ko-KR" altLang="en-US" sz="20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해결</a:t>
              </a:r>
              <a:endPara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F9B17634-070E-46A7-81B5-54A70D8BC3C6}"/>
                </a:ext>
              </a:extLst>
            </p:cNvPr>
            <p:cNvSpPr/>
            <p:nvPr/>
          </p:nvSpPr>
          <p:spPr>
            <a:xfrm>
              <a:off x="5237386" y="4041950"/>
              <a:ext cx="284872" cy="418349"/>
            </a:xfrm>
            <a:prstGeom prst="downArrow">
              <a:avLst>
                <a:gd name="adj1" fmla="val 25757"/>
                <a:gd name="adj2" fmla="val 65151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05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15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Bagging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4CF32-3065-4931-97B2-C9764C513681}"/>
              </a:ext>
            </a:extLst>
          </p:cNvPr>
          <p:cNvSpPr txBox="1"/>
          <p:nvPr/>
        </p:nvSpPr>
        <p:spPr>
          <a:xfrm>
            <a:off x="1135275" y="1412693"/>
            <a:ext cx="9627663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배깅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(Bagging) = Bootstrap + Aggregating  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부트스트랩 샘플을 합친다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07018-FA66-4F1F-970F-217EE36B5BE9}"/>
              </a:ext>
            </a:extLst>
          </p:cNvPr>
          <p:cNvSpPr txBox="1"/>
          <p:nvPr/>
        </p:nvSpPr>
        <p:spPr>
          <a:xfrm>
            <a:off x="5949106" y="3141897"/>
            <a:ext cx="5254965" cy="2929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데이터에서 여러 개의 부트스트랩 샘플을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추출하고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하나의 모델로 학습시킴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단일 모델을 사용했을 때보다 분산을 줄이고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Overfitting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피하도록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Ex)  </a:t>
            </a:r>
            <a:r>
              <a:rPr lang="en-US" altLang="ko-KR" sz="20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RandomForest</a:t>
            </a:r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</a:t>
            </a:r>
            <a:r>
              <a:rPr lang="en-US" altLang="ko-KR" sz="20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ExtraTrees</a:t>
            </a:r>
            <a:endParaRPr lang="en-US" altLang="ko-KR" sz="20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026" name="Picture 2" descr="image-20191217015537872">
            <a:extLst>
              <a:ext uri="{FF2B5EF4-FFF2-40B4-BE49-F238E27FC236}">
                <a16:creationId xmlns:a16="http://schemas.microsoft.com/office/drawing/2014/main" id="{C1872F98-16B8-4B90-A7EE-BF92D0180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75" y="2997074"/>
            <a:ext cx="4389250" cy="321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4DBE89-228C-4417-9626-7173E66D1EA5}"/>
              </a:ext>
            </a:extLst>
          </p:cNvPr>
          <p:cNvSpPr txBox="1"/>
          <p:nvPr/>
        </p:nvSpPr>
        <p:spPr>
          <a:xfrm>
            <a:off x="5353322" y="2266987"/>
            <a:ext cx="435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표본분포를 구하기 위해 데이터를 여러 번 복원추출</a:t>
            </a:r>
            <a:endParaRPr lang="ko-KR" altLang="en-US" sz="16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5D77E1-2198-4890-8CF5-9AE9FC8557E5}"/>
              </a:ext>
            </a:extLst>
          </p:cNvPr>
          <p:cNvGrpSpPr/>
          <p:nvPr/>
        </p:nvGrpSpPr>
        <p:grpSpPr>
          <a:xfrm>
            <a:off x="3383750" y="2012811"/>
            <a:ext cx="1878447" cy="405938"/>
            <a:chOff x="3383750" y="2012811"/>
            <a:chExt cx="1878447" cy="40593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C93445D-2A07-4843-BA5F-DF68C05B6FD2}"/>
                </a:ext>
              </a:extLst>
            </p:cNvPr>
            <p:cNvGrpSpPr/>
            <p:nvPr/>
          </p:nvGrpSpPr>
          <p:grpSpPr>
            <a:xfrm>
              <a:off x="3383750" y="2012811"/>
              <a:ext cx="1379925" cy="405937"/>
              <a:chOff x="3260085" y="2057381"/>
              <a:chExt cx="1379925" cy="405937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AD047AA-199C-4817-BC87-972D22555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0085" y="2057381"/>
                <a:ext cx="1379925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339E061-EB29-4BD8-AEF5-4A67F443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0047" y="2057381"/>
                <a:ext cx="0" cy="40593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23539489-C6E5-4135-99B7-F9A8D1352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3010" y="2418748"/>
              <a:ext cx="1199187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910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1708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Boosting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07018-FA66-4F1F-970F-217EE36B5BE9}"/>
              </a:ext>
            </a:extLst>
          </p:cNvPr>
          <p:cNvSpPr txBox="1"/>
          <p:nvPr/>
        </p:nvSpPr>
        <p:spPr>
          <a:xfrm>
            <a:off x="1413311" y="1439167"/>
            <a:ext cx="9393868" cy="1114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하나의 모델을 순차적으로 학습시키면서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이전에 잘못 예측한 데이터에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가중치를 부여하고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이를 기반해 데이터 업데이트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A38504-CA58-4BA6-9826-56EF7DC7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760" y="2967320"/>
            <a:ext cx="5655884" cy="31563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B523BF-DED5-40C1-A9A8-A789641D31D5}"/>
              </a:ext>
            </a:extLst>
          </p:cNvPr>
          <p:cNvSpPr txBox="1"/>
          <p:nvPr/>
        </p:nvSpPr>
        <p:spPr>
          <a:xfrm>
            <a:off x="7966731" y="2967320"/>
            <a:ext cx="2449710" cy="3113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정확도가 매우 높지만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Outlier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취약함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Ex)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AdaBoost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GradientBoosting</a:t>
            </a:r>
            <a:endParaRPr lang="en-US" altLang="ko-KR" sz="20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XGBoost</a:t>
            </a:r>
            <a:endParaRPr lang="en-US" altLang="ko-KR" sz="20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37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B5DB45-B4D4-42A9-8997-8874ED03D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134" y="3012158"/>
            <a:ext cx="6821243" cy="29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131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Voting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4CF32-3065-4931-97B2-C9764C513681}"/>
              </a:ext>
            </a:extLst>
          </p:cNvPr>
          <p:cNvSpPr txBox="1"/>
          <p:nvPr/>
        </p:nvSpPr>
        <p:spPr>
          <a:xfrm>
            <a:off x="1135274" y="1412693"/>
            <a:ext cx="926789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여러 종류의 모델들이 도출해 낸 결과에 대해 투표를 통해 최종 결과 도출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07018-FA66-4F1F-970F-217EE36B5BE9}"/>
              </a:ext>
            </a:extLst>
          </p:cNvPr>
          <p:cNvSpPr txBox="1"/>
          <p:nvPr/>
        </p:nvSpPr>
        <p:spPr>
          <a:xfrm>
            <a:off x="1407906" y="2266987"/>
            <a:ext cx="4262705" cy="1728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Hard Voting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예측한 결과값 중 다수의 모델이 결정한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예측값을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최종 결과값으로 선정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39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AFD8F6-3F3F-40E6-BD51-3157DAF24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13" y="2474973"/>
            <a:ext cx="6363796" cy="37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131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Voting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4CF32-3065-4931-97B2-C9764C513681}"/>
              </a:ext>
            </a:extLst>
          </p:cNvPr>
          <p:cNvSpPr txBox="1"/>
          <p:nvPr/>
        </p:nvSpPr>
        <p:spPr>
          <a:xfrm>
            <a:off x="1135274" y="1412693"/>
            <a:ext cx="926789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여러 종류의 모델들이 도출해 낸 결과에 대해 투표를 통해 최종 결과 도출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07018-FA66-4F1F-970F-217EE36B5BE9}"/>
              </a:ext>
            </a:extLst>
          </p:cNvPr>
          <p:cNvSpPr txBox="1"/>
          <p:nvPr/>
        </p:nvSpPr>
        <p:spPr>
          <a:xfrm>
            <a:off x="1467721" y="2266987"/>
            <a:ext cx="3507692" cy="2190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Soft Voting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모델의 결정 확률을 평균하여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확률이 가장 높은 값을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결과값으로 선정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93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314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Bagging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4CDB15-7780-47F6-B7AC-402F3D64282F}"/>
              </a:ext>
            </a:extLst>
          </p:cNvPr>
          <p:cNvGrpSpPr/>
          <p:nvPr/>
        </p:nvGrpSpPr>
        <p:grpSpPr>
          <a:xfrm>
            <a:off x="1328405" y="1987384"/>
            <a:ext cx="9264074" cy="709303"/>
            <a:chOff x="1328405" y="1987384"/>
            <a:chExt cx="9264074" cy="70930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34FF1EE-ECB9-4977-8A0F-656B85699E13}"/>
                </a:ext>
              </a:extLst>
            </p:cNvPr>
            <p:cNvGrpSpPr/>
            <p:nvPr/>
          </p:nvGrpSpPr>
          <p:grpSpPr>
            <a:xfrm>
              <a:off x="1328405" y="1987384"/>
              <a:ext cx="9264074" cy="709303"/>
              <a:chOff x="1274617" y="1791851"/>
              <a:chExt cx="9264074" cy="70930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2C7F256-740D-4081-9600-4D5A18DC80DA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4CC168E-BA38-4733-9B33-9D8661870104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342AC1C-2E75-4D94-8BAF-56AA8ABAA461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Bagging Classifier</a:t>
                    </a:r>
                    <a:endParaRPr lang="ko-KR" altLang="en-US" sz="20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16" name="직각 삼각형 15">
                    <a:extLst>
                      <a:ext uri="{FF2B5EF4-FFF2-40B4-BE49-F238E27FC236}">
                        <a16:creationId xmlns:a16="http://schemas.microsoft.com/office/drawing/2014/main" id="{094A86E2-E079-4A4A-933D-0A32E6850A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5" name="사각형: 둥근 모서리 4">
                  <a:extLst>
                    <a:ext uri="{FF2B5EF4-FFF2-40B4-BE49-F238E27FC236}">
                      <a16:creationId xmlns:a16="http://schemas.microsoft.com/office/drawing/2014/main" id="{961E89DA-40ED-4FBF-90A0-65D03486BF57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4486E18-40C6-47B1-965F-4E2B72EF64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6A26AA-490D-40FE-B2C4-40B39BC3E298}"/>
                </a:ext>
              </a:extLst>
            </p:cNvPr>
            <p:cNvSpPr txBox="1"/>
            <p:nvPr/>
          </p:nvSpPr>
          <p:spPr>
            <a:xfrm>
              <a:off x="4562017" y="2111201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80.4%	Accuracy : 75.1% </a:t>
              </a:r>
              <a:endPara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EFE8C5-602F-4AD7-8AE1-EEFE9A0F867B}"/>
              </a:ext>
            </a:extLst>
          </p:cNvPr>
          <p:cNvGrpSpPr/>
          <p:nvPr/>
        </p:nvGrpSpPr>
        <p:grpSpPr>
          <a:xfrm>
            <a:off x="1328405" y="3281623"/>
            <a:ext cx="9264074" cy="709303"/>
            <a:chOff x="1328405" y="3017170"/>
            <a:chExt cx="9264074" cy="70930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9AE67E-BA52-42D6-B7A1-3986C5BD6259}"/>
                </a:ext>
              </a:extLst>
            </p:cNvPr>
            <p:cNvGrpSpPr/>
            <p:nvPr/>
          </p:nvGrpSpPr>
          <p:grpSpPr>
            <a:xfrm>
              <a:off x="1328405" y="3017170"/>
              <a:ext cx="9264074" cy="709303"/>
              <a:chOff x="1274617" y="1791851"/>
              <a:chExt cx="9264074" cy="709303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0FDD4A0-7D91-4C6F-AA53-E5361A9BB853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F0338B34-D726-4A32-B958-05ACBAE19865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D909C573-AD54-41BD-916E-1AD6F469DB8E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Random Forest</a:t>
                    </a:r>
                    <a:endParaRPr lang="ko-KR" altLang="en-US" sz="24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29" name="직각 삼각형 28">
                    <a:extLst>
                      <a:ext uri="{FF2B5EF4-FFF2-40B4-BE49-F238E27FC236}">
                        <a16:creationId xmlns:a16="http://schemas.microsoft.com/office/drawing/2014/main" id="{DF00547E-94A3-4361-895F-3714AEA770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956F46C8-462B-414F-AA32-DA29E9EA3CE9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E051735-111B-4CC1-99F1-2626604EC7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B66D800-C218-4F5A-917A-10DA9E970E22}"/>
                </a:ext>
              </a:extLst>
            </p:cNvPr>
            <p:cNvSpPr txBox="1"/>
            <p:nvPr/>
          </p:nvSpPr>
          <p:spPr>
            <a:xfrm>
              <a:off x="4562017" y="3142954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81.0%	Accuracy : 76.7% </a:t>
              </a:r>
              <a:endPara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236210-A2AC-4B78-A3DF-83A65C7E1984}"/>
              </a:ext>
            </a:extLst>
          </p:cNvPr>
          <p:cNvGrpSpPr/>
          <p:nvPr/>
        </p:nvGrpSpPr>
        <p:grpSpPr>
          <a:xfrm>
            <a:off x="1328405" y="4554911"/>
            <a:ext cx="9264074" cy="709303"/>
            <a:chOff x="1328405" y="4046954"/>
            <a:chExt cx="9264074" cy="709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78F99D8-77D1-45BE-BF2F-166C751051FE}"/>
                </a:ext>
              </a:extLst>
            </p:cNvPr>
            <p:cNvGrpSpPr/>
            <p:nvPr/>
          </p:nvGrpSpPr>
          <p:grpSpPr>
            <a:xfrm>
              <a:off x="1328405" y="4046954"/>
              <a:ext cx="9264074" cy="709303"/>
              <a:chOff x="1274617" y="1791851"/>
              <a:chExt cx="9264074" cy="709303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AED72CE-97BA-494A-B538-555D2561805A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650EA6A-A7AF-4036-B686-333CB1D84C7E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787B8426-20FF-4FAF-9135-0916E86C30FB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Extra Trees</a:t>
                    </a:r>
                    <a:endParaRPr lang="ko-KR" altLang="en-US" sz="24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36" name="직각 삼각형 35">
                    <a:extLst>
                      <a:ext uri="{FF2B5EF4-FFF2-40B4-BE49-F238E27FC236}">
                        <a16:creationId xmlns:a16="http://schemas.microsoft.com/office/drawing/2014/main" id="{814F231E-26DC-4100-A860-1AC2BBF188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F04D1575-9B37-4A9A-B67E-353BADD138BB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C50E392-2F1F-4B0E-98FF-59C663A2B3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41253E-5C55-4BB4-AC1E-BF6506E2EFB8}"/>
                </a:ext>
              </a:extLst>
            </p:cNvPr>
            <p:cNvSpPr txBox="1"/>
            <p:nvPr/>
          </p:nvSpPr>
          <p:spPr>
            <a:xfrm>
              <a:off x="4562017" y="4170771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79.8%	Accuracy : 74.4% </a:t>
              </a:r>
              <a:endPara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40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3266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Boosting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4CDB15-7780-47F6-B7AC-402F3D64282F}"/>
              </a:ext>
            </a:extLst>
          </p:cNvPr>
          <p:cNvGrpSpPr/>
          <p:nvPr/>
        </p:nvGrpSpPr>
        <p:grpSpPr>
          <a:xfrm>
            <a:off x="1328405" y="1987384"/>
            <a:ext cx="9264074" cy="709303"/>
            <a:chOff x="1328405" y="1987384"/>
            <a:chExt cx="9264074" cy="70930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34FF1EE-ECB9-4977-8A0F-656B85699E13}"/>
                </a:ext>
              </a:extLst>
            </p:cNvPr>
            <p:cNvGrpSpPr/>
            <p:nvPr/>
          </p:nvGrpSpPr>
          <p:grpSpPr>
            <a:xfrm>
              <a:off x="1328405" y="1987384"/>
              <a:ext cx="9264074" cy="709303"/>
              <a:chOff x="1274617" y="1791851"/>
              <a:chExt cx="9264074" cy="70930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2C7F256-740D-4081-9600-4D5A18DC80DA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4CC168E-BA38-4733-9B33-9D8661870104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342AC1C-2E75-4D94-8BAF-56AA8ABAA461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AdaBoost</a:t>
                    </a:r>
                    <a:endParaRPr lang="ko-KR" altLang="en-US" sz="24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16" name="직각 삼각형 15">
                    <a:extLst>
                      <a:ext uri="{FF2B5EF4-FFF2-40B4-BE49-F238E27FC236}">
                        <a16:creationId xmlns:a16="http://schemas.microsoft.com/office/drawing/2014/main" id="{094A86E2-E079-4A4A-933D-0A32E6850A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5" name="사각형: 둥근 모서리 4">
                  <a:extLst>
                    <a:ext uri="{FF2B5EF4-FFF2-40B4-BE49-F238E27FC236}">
                      <a16:creationId xmlns:a16="http://schemas.microsoft.com/office/drawing/2014/main" id="{961E89DA-40ED-4FBF-90A0-65D03486BF57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4486E18-40C6-47B1-965F-4E2B72EF64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6A26AA-490D-40FE-B2C4-40B39BC3E298}"/>
                </a:ext>
              </a:extLst>
            </p:cNvPr>
            <p:cNvSpPr txBox="1"/>
            <p:nvPr/>
          </p:nvSpPr>
          <p:spPr>
            <a:xfrm>
              <a:off x="4562017" y="2111201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82.0%	Accuracy : 76.0% </a:t>
              </a:r>
              <a:endPara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EFE8C5-602F-4AD7-8AE1-EEFE9A0F867B}"/>
              </a:ext>
            </a:extLst>
          </p:cNvPr>
          <p:cNvGrpSpPr/>
          <p:nvPr/>
        </p:nvGrpSpPr>
        <p:grpSpPr>
          <a:xfrm>
            <a:off x="1328405" y="3281623"/>
            <a:ext cx="9264074" cy="709303"/>
            <a:chOff x="1328405" y="3017170"/>
            <a:chExt cx="9264074" cy="70930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9AE67E-BA52-42D6-B7A1-3986C5BD6259}"/>
                </a:ext>
              </a:extLst>
            </p:cNvPr>
            <p:cNvGrpSpPr/>
            <p:nvPr/>
          </p:nvGrpSpPr>
          <p:grpSpPr>
            <a:xfrm>
              <a:off x="1328405" y="3017170"/>
              <a:ext cx="9264074" cy="709303"/>
              <a:chOff x="1274617" y="1791851"/>
              <a:chExt cx="9264074" cy="709303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0FDD4A0-7D91-4C6F-AA53-E5361A9BB853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F0338B34-D726-4A32-B958-05ACBAE19865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D909C573-AD54-41BD-916E-1AD6F469DB8E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Gradient Boosting</a:t>
                    </a:r>
                    <a:endParaRPr lang="ko-KR" altLang="en-US" sz="20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29" name="직각 삼각형 28">
                    <a:extLst>
                      <a:ext uri="{FF2B5EF4-FFF2-40B4-BE49-F238E27FC236}">
                        <a16:creationId xmlns:a16="http://schemas.microsoft.com/office/drawing/2014/main" id="{DF00547E-94A3-4361-895F-3714AEA770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956F46C8-462B-414F-AA32-DA29E9EA3CE9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E051735-111B-4CC1-99F1-2626604EC7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B66D800-C218-4F5A-917A-10DA9E970E22}"/>
                </a:ext>
              </a:extLst>
            </p:cNvPr>
            <p:cNvSpPr txBox="1"/>
            <p:nvPr/>
          </p:nvSpPr>
          <p:spPr>
            <a:xfrm>
              <a:off x="4562017" y="3142954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83.5%	Accuracy : 76.7% </a:t>
              </a:r>
              <a:endPara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236210-A2AC-4B78-A3DF-83A65C7E1984}"/>
              </a:ext>
            </a:extLst>
          </p:cNvPr>
          <p:cNvGrpSpPr/>
          <p:nvPr/>
        </p:nvGrpSpPr>
        <p:grpSpPr>
          <a:xfrm>
            <a:off x="1328405" y="4554911"/>
            <a:ext cx="9264074" cy="709303"/>
            <a:chOff x="1328405" y="4046954"/>
            <a:chExt cx="9264074" cy="709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78F99D8-77D1-45BE-BF2F-166C751051FE}"/>
                </a:ext>
              </a:extLst>
            </p:cNvPr>
            <p:cNvGrpSpPr/>
            <p:nvPr/>
          </p:nvGrpSpPr>
          <p:grpSpPr>
            <a:xfrm>
              <a:off x="1328405" y="4046954"/>
              <a:ext cx="9264074" cy="709303"/>
              <a:chOff x="1274617" y="1791851"/>
              <a:chExt cx="9264074" cy="709303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AED72CE-97BA-494A-B538-555D2561805A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650EA6A-A7AF-4036-B686-333CB1D84C7E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787B8426-20FF-4FAF-9135-0916E86C30FB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 err="1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XGBoost</a:t>
                    </a:r>
                    <a:endParaRPr lang="ko-KR" altLang="en-US" sz="24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36" name="직각 삼각형 35">
                    <a:extLst>
                      <a:ext uri="{FF2B5EF4-FFF2-40B4-BE49-F238E27FC236}">
                        <a16:creationId xmlns:a16="http://schemas.microsoft.com/office/drawing/2014/main" id="{814F231E-26DC-4100-A860-1AC2BBF188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F04D1575-9B37-4A9A-B67E-353BADD138BB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C50E392-2F1F-4B0E-98FF-59C663A2B3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41253E-5C55-4BB4-AC1E-BF6506E2EFB8}"/>
                </a:ext>
              </a:extLst>
            </p:cNvPr>
            <p:cNvSpPr txBox="1"/>
            <p:nvPr/>
          </p:nvSpPr>
          <p:spPr>
            <a:xfrm>
              <a:off x="4562017" y="4170771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81.0%	Accuracy : 78.4% </a:t>
              </a:r>
              <a:endPara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210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3266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Boosting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93C16AF-AC31-4E98-9A5C-198BB4A717C5}"/>
              </a:ext>
            </a:extLst>
          </p:cNvPr>
          <p:cNvGrpSpPr/>
          <p:nvPr/>
        </p:nvGrpSpPr>
        <p:grpSpPr>
          <a:xfrm>
            <a:off x="1328405" y="2009219"/>
            <a:ext cx="9264074" cy="709303"/>
            <a:chOff x="1328405" y="4046954"/>
            <a:chExt cx="9264074" cy="709303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5CC64DD-568F-4899-A4AE-4FDFCB448EF0}"/>
                </a:ext>
              </a:extLst>
            </p:cNvPr>
            <p:cNvGrpSpPr/>
            <p:nvPr/>
          </p:nvGrpSpPr>
          <p:grpSpPr>
            <a:xfrm>
              <a:off x="1328405" y="4046954"/>
              <a:ext cx="9264074" cy="709303"/>
              <a:chOff x="1274617" y="1791851"/>
              <a:chExt cx="9264074" cy="709303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F22FD8CF-BAD7-42DE-86F9-3088DA092F47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1585B7F1-152E-4148-8CAD-154667DCEE15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9C15FB3A-B8C5-4CDF-96D1-AD2BC0730F23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 err="1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XGBoost</a:t>
                    </a:r>
                    <a:endParaRPr lang="ko-KR" altLang="en-US" sz="24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47" name="직각 삼각형 46">
                    <a:extLst>
                      <a:ext uri="{FF2B5EF4-FFF2-40B4-BE49-F238E27FC236}">
                        <a16:creationId xmlns:a16="http://schemas.microsoft.com/office/drawing/2014/main" id="{F2B7EA25-B469-4078-8D56-56ECD0F8AC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5D378D7F-6B5F-4A51-8802-AADF0710646A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64815A30-00E7-412B-8A42-E0535BEA1D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1BC24F-3779-4347-AEAF-D8867A11927C}"/>
                </a:ext>
              </a:extLst>
            </p:cNvPr>
            <p:cNvSpPr txBox="1"/>
            <p:nvPr/>
          </p:nvSpPr>
          <p:spPr>
            <a:xfrm>
              <a:off x="4562017" y="4170771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</a:t>
              </a:r>
              <a:r>
                <a:rPr lang="en-US" altLang="ko-KR" sz="24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81.0%</a:t>
              </a:r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	Accuracy : </a:t>
              </a:r>
              <a:r>
                <a:rPr lang="en-US" altLang="ko-KR" sz="24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78.4%</a:t>
              </a:r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endPara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8716235-4EFF-4656-A62A-C22BB1743D32}"/>
              </a:ext>
            </a:extLst>
          </p:cNvPr>
          <p:cNvGrpSpPr/>
          <p:nvPr/>
        </p:nvGrpSpPr>
        <p:grpSpPr>
          <a:xfrm>
            <a:off x="1328405" y="4693634"/>
            <a:ext cx="9264074" cy="709303"/>
            <a:chOff x="1328405" y="4046954"/>
            <a:chExt cx="9264074" cy="70930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76452B4-ABCC-43C9-B6DF-694A402E7F8A}"/>
                </a:ext>
              </a:extLst>
            </p:cNvPr>
            <p:cNvGrpSpPr/>
            <p:nvPr/>
          </p:nvGrpSpPr>
          <p:grpSpPr>
            <a:xfrm>
              <a:off x="1328405" y="4046954"/>
              <a:ext cx="9264074" cy="709303"/>
              <a:chOff x="1274617" y="1791851"/>
              <a:chExt cx="9264074" cy="709303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08EA60F-C346-4DDF-ABAE-260DD597261A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BB843FA7-0AE3-4B11-80DF-865CF4D626E7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55" name="사각형: 둥근 모서리 54">
                    <a:extLst>
                      <a:ext uri="{FF2B5EF4-FFF2-40B4-BE49-F238E27FC236}">
                        <a16:creationId xmlns:a16="http://schemas.microsoft.com/office/drawing/2014/main" id="{7F4FEE46-1B68-4821-851E-9CE6AFFBBA79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 err="1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XGBoost</a:t>
                    </a:r>
                    <a:endParaRPr lang="ko-KR" altLang="en-US" sz="24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56" name="직각 삼각형 55">
                    <a:extLst>
                      <a:ext uri="{FF2B5EF4-FFF2-40B4-BE49-F238E27FC236}">
                        <a16:creationId xmlns:a16="http://schemas.microsoft.com/office/drawing/2014/main" id="{F0B9D844-E7E6-4305-BE31-BCAEEAD144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CEB5ECF6-282C-4474-A546-2468350E8F71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D10FB4C2-37EC-46C2-A977-A24042E7F3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3121F34-BA03-46F9-A77B-AA0829D749A9}"/>
                </a:ext>
              </a:extLst>
            </p:cNvPr>
            <p:cNvSpPr txBox="1"/>
            <p:nvPr/>
          </p:nvSpPr>
          <p:spPr>
            <a:xfrm>
              <a:off x="4562017" y="4170771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</a:t>
              </a:r>
              <a:r>
                <a:rPr lang="en-US" altLang="ko-KR" sz="24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84.5%</a:t>
              </a:r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	Accuracy : </a:t>
              </a:r>
              <a:r>
                <a:rPr lang="en-US" altLang="ko-KR" sz="24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77.0%</a:t>
              </a:r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endPara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5F2FB2F-9B91-49FA-BFAE-6CFB58639E82}"/>
              </a:ext>
            </a:extLst>
          </p:cNvPr>
          <p:cNvGrpSpPr/>
          <p:nvPr/>
        </p:nvGrpSpPr>
        <p:grpSpPr>
          <a:xfrm>
            <a:off x="5747082" y="3109243"/>
            <a:ext cx="2549555" cy="1263909"/>
            <a:chOff x="5747082" y="3109243"/>
            <a:chExt cx="2549555" cy="1263909"/>
          </a:xfrm>
        </p:grpSpPr>
        <p:sp>
          <p:nvSpPr>
            <p:cNvPr id="7" name="화살표: 아래쪽 6">
              <a:extLst>
                <a:ext uri="{FF2B5EF4-FFF2-40B4-BE49-F238E27FC236}">
                  <a16:creationId xmlns:a16="http://schemas.microsoft.com/office/drawing/2014/main" id="{450FE2EB-7053-4E43-9362-17FAF0C585A2}"/>
                </a:ext>
              </a:extLst>
            </p:cNvPr>
            <p:cNvSpPr/>
            <p:nvPr/>
          </p:nvSpPr>
          <p:spPr>
            <a:xfrm>
              <a:off x="5747082" y="3109243"/>
              <a:ext cx="426720" cy="1263909"/>
            </a:xfrm>
            <a:prstGeom prst="downArrow">
              <a:avLst/>
            </a:prstGeom>
            <a:solidFill>
              <a:srgbClr val="404040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55EED-2922-4DA7-AFF5-4163EB1C34E5}"/>
                </a:ext>
              </a:extLst>
            </p:cNvPr>
            <p:cNvSpPr txBox="1"/>
            <p:nvPr/>
          </p:nvSpPr>
          <p:spPr>
            <a:xfrm>
              <a:off x="6308464" y="3413690"/>
              <a:ext cx="19881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Grid Search</a:t>
              </a:r>
              <a:endPara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FA7EF4-1E5A-47FD-94C9-D7EDFB4521BC}"/>
              </a:ext>
            </a:extLst>
          </p:cNvPr>
          <p:cNvSpPr txBox="1"/>
          <p:nvPr/>
        </p:nvSpPr>
        <p:spPr>
          <a:xfrm rot="509388">
            <a:off x="9372392" y="4186658"/>
            <a:ext cx="2122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Overfitting !</a:t>
            </a:r>
            <a:endParaRPr lang="ko-KR" altLang="en-US" sz="2800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6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4733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Voting </a:t>
            </a:r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(Soft Voting)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236210-A2AC-4B78-A3DF-83A65C7E1984}"/>
              </a:ext>
            </a:extLst>
          </p:cNvPr>
          <p:cNvGrpSpPr/>
          <p:nvPr/>
        </p:nvGrpSpPr>
        <p:grpSpPr>
          <a:xfrm>
            <a:off x="1463961" y="5030017"/>
            <a:ext cx="9264074" cy="709303"/>
            <a:chOff x="1328405" y="4046954"/>
            <a:chExt cx="9264074" cy="709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78F99D8-77D1-45BE-BF2F-166C751051FE}"/>
                </a:ext>
              </a:extLst>
            </p:cNvPr>
            <p:cNvGrpSpPr/>
            <p:nvPr/>
          </p:nvGrpSpPr>
          <p:grpSpPr>
            <a:xfrm>
              <a:off x="1328405" y="4046954"/>
              <a:ext cx="9264074" cy="709303"/>
              <a:chOff x="1274617" y="1791851"/>
              <a:chExt cx="9264074" cy="709303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AED72CE-97BA-494A-B538-555D2561805A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650EA6A-A7AF-4036-B686-333CB1D84C7E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787B8426-20FF-4FAF-9135-0916E86C30FB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Voting Classifier</a:t>
                    </a:r>
                    <a:endParaRPr lang="ko-KR" altLang="en-US" sz="20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36" name="직각 삼각형 35">
                    <a:extLst>
                      <a:ext uri="{FF2B5EF4-FFF2-40B4-BE49-F238E27FC236}">
                        <a16:creationId xmlns:a16="http://schemas.microsoft.com/office/drawing/2014/main" id="{814F231E-26DC-4100-A860-1AC2BBF188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F04D1575-9B37-4A9A-B67E-353BADD138BB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C50E392-2F1F-4B0E-98FF-59C663A2B3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41253E-5C55-4BB4-AC1E-BF6506E2EFB8}"/>
                </a:ext>
              </a:extLst>
            </p:cNvPr>
            <p:cNvSpPr txBox="1"/>
            <p:nvPr/>
          </p:nvSpPr>
          <p:spPr>
            <a:xfrm>
              <a:off x="4562017" y="4170771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82.0%	Accuracy : </a:t>
              </a:r>
              <a:r>
                <a:rPr lang="en-US" altLang="ko-KR" sz="24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80.1%</a:t>
              </a:r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endPara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6C41356-3FAB-40D0-A237-63C609609E7A}"/>
              </a:ext>
            </a:extLst>
          </p:cNvPr>
          <p:cNvSpPr/>
          <p:nvPr/>
        </p:nvSpPr>
        <p:spPr>
          <a:xfrm>
            <a:off x="1575361" y="1711448"/>
            <a:ext cx="2544347" cy="70929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Logistic Regression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F3948D9-9199-482C-A902-535E4B1FC6ED}"/>
              </a:ext>
            </a:extLst>
          </p:cNvPr>
          <p:cNvSpPr/>
          <p:nvPr/>
        </p:nvSpPr>
        <p:spPr>
          <a:xfrm>
            <a:off x="6621183" y="2748194"/>
            <a:ext cx="2544347" cy="70929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Extra Trees</a:t>
            </a:r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39C6B98-8214-48BD-891B-C29E006978F4}"/>
              </a:ext>
            </a:extLst>
          </p:cNvPr>
          <p:cNvSpPr/>
          <p:nvPr/>
        </p:nvSpPr>
        <p:spPr>
          <a:xfrm>
            <a:off x="3026472" y="2748886"/>
            <a:ext cx="2544347" cy="70929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Random Forest</a:t>
            </a:r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518980A-A535-4866-B5D8-19204D8D1ABD}"/>
              </a:ext>
            </a:extLst>
          </p:cNvPr>
          <p:cNvSpPr/>
          <p:nvPr/>
        </p:nvSpPr>
        <p:spPr>
          <a:xfrm>
            <a:off x="4823825" y="1711448"/>
            <a:ext cx="2544347" cy="70929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 V M</a:t>
            </a:r>
            <a:endParaRPr lang="ko-KR" altLang="en-US" sz="2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88B0B85-A87D-4125-8717-09E9A9554354}"/>
              </a:ext>
            </a:extLst>
          </p:cNvPr>
          <p:cNvSpPr/>
          <p:nvPr/>
        </p:nvSpPr>
        <p:spPr>
          <a:xfrm>
            <a:off x="8072289" y="1711448"/>
            <a:ext cx="2544347" cy="70929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Gradient Boosting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09AC98AE-661A-4B47-BE0C-FEE5A1E959B3}"/>
              </a:ext>
            </a:extLst>
          </p:cNvPr>
          <p:cNvSpPr/>
          <p:nvPr/>
        </p:nvSpPr>
        <p:spPr>
          <a:xfrm>
            <a:off x="5915504" y="3683352"/>
            <a:ext cx="426720" cy="1012058"/>
          </a:xfrm>
          <a:prstGeom prst="downArrow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91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B7FA55DA-F519-41B8-B889-375866C02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5EFBC0-99DE-422B-9249-2413C1248B8D}"/>
              </a:ext>
            </a:extLst>
          </p:cNvPr>
          <p:cNvGrpSpPr/>
          <p:nvPr/>
        </p:nvGrpSpPr>
        <p:grpSpPr>
          <a:xfrm>
            <a:off x="3418620" y="313711"/>
            <a:ext cx="5354759" cy="6069160"/>
            <a:chOff x="5967663" y="591900"/>
            <a:chExt cx="5758083" cy="549547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C936B51-8A32-493E-993D-36F4C47EC689}"/>
                </a:ext>
              </a:extLst>
            </p:cNvPr>
            <p:cNvGrpSpPr/>
            <p:nvPr/>
          </p:nvGrpSpPr>
          <p:grpSpPr>
            <a:xfrm>
              <a:off x="5967663" y="591900"/>
              <a:ext cx="5758083" cy="5495470"/>
              <a:chOff x="7568119" y="623227"/>
              <a:chExt cx="3959158" cy="549547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ACF2EE-D8E9-434D-8F0E-69E9A6BEF9F9}"/>
                  </a:ext>
                </a:extLst>
              </p:cNvPr>
              <p:cNvSpPr txBox="1"/>
              <p:nvPr/>
            </p:nvSpPr>
            <p:spPr>
              <a:xfrm>
                <a:off x="8864930" y="623227"/>
                <a:ext cx="13655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/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Contents</a:t>
                </a: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D4CC1D9B-94D7-4A93-A35B-9A9D3DB80A7D}"/>
                  </a:ext>
                </a:extLst>
              </p:cNvPr>
              <p:cNvSpPr/>
              <p:nvPr/>
            </p:nvSpPr>
            <p:spPr>
              <a:xfrm>
                <a:off x="7568119" y="946394"/>
                <a:ext cx="3959158" cy="5172303"/>
              </a:xfrm>
              <a:custGeom>
                <a:avLst/>
                <a:gdLst>
                  <a:gd name="connsiteX0" fmla="*/ 0 w 3959158"/>
                  <a:gd name="connsiteY0" fmla="*/ 0 h 4766553"/>
                  <a:gd name="connsiteX1" fmla="*/ 924128 w 3959158"/>
                  <a:gd name="connsiteY1" fmla="*/ 0 h 4766553"/>
                  <a:gd name="connsiteX2" fmla="*/ 924128 w 3959158"/>
                  <a:gd name="connsiteY2" fmla="*/ 47431 h 4766553"/>
                  <a:gd name="connsiteX3" fmla="*/ 47431 w 3959158"/>
                  <a:gd name="connsiteY3" fmla="*/ 47431 h 4766553"/>
                  <a:gd name="connsiteX4" fmla="*/ 47431 w 3959158"/>
                  <a:gd name="connsiteY4" fmla="*/ 4719122 h 4766553"/>
                  <a:gd name="connsiteX5" fmla="*/ 3911727 w 3959158"/>
                  <a:gd name="connsiteY5" fmla="*/ 4719122 h 4766553"/>
                  <a:gd name="connsiteX6" fmla="*/ 3911727 w 3959158"/>
                  <a:gd name="connsiteY6" fmla="*/ 47431 h 4766553"/>
                  <a:gd name="connsiteX7" fmla="*/ 3035030 w 3959158"/>
                  <a:gd name="connsiteY7" fmla="*/ 47431 h 4766553"/>
                  <a:gd name="connsiteX8" fmla="*/ 3035030 w 3959158"/>
                  <a:gd name="connsiteY8" fmla="*/ 0 h 4766553"/>
                  <a:gd name="connsiteX9" fmla="*/ 3959158 w 3959158"/>
                  <a:gd name="connsiteY9" fmla="*/ 0 h 4766553"/>
                  <a:gd name="connsiteX10" fmla="*/ 3959158 w 3959158"/>
                  <a:gd name="connsiteY10" fmla="*/ 4766553 h 4766553"/>
                  <a:gd name="connsiteX11" fmla="*/ 0 w 3959158"/>
                  <a:gd name="connsiteY11" fmla="*/ 4766553 h 4766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59158" h="4766553">
                    <a:moveTo>
                      <a:pt x="0" y="0"/>
                    </a:moveTo>
                    <a:lnTo>
                      <a:pt x="924128" y="0"/>
                    </a:lnTo>
                    <a:lnTo>
                      <a:pt x="924128" y="47431"/>
                    </a:lnTo>
                    <a:lnTo>
                      <a:pt x="47431" y="47431"/>
                    </a:lnTo>
                    <a:lnTo>
                      <a:pt x="47431" y="4719122"/>
                    </a:lnTo>
                    <a:lnTo>
                      <a:pt x="3911727" y="4719122"/>
                    </a:lnTo>
                    <a:lnTo>
                      <a:pt x="3911727" y="47431"/>
                    </a:lnTo>
                    <a:lnTo>
                      <a:pt x="3035030" y="47431"/>
                    </a:lnTo>
                    <a:lnTo>
                      <a:pt x="3035030" y="0"/>
                    </a:lnTo>
                    <a:lnTo>
                      <a:pt x="3959158" y="0"/>
                    </a:lnTo>
                    <a:lnTo>
                      <a:pt x="3959158" y="4766553"/>
                    </a:lnTo>
                    <a:lnTo>
                      <a:pt x="0" y="47665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01F4C9-425D-4697-8040-9D469C02C40F}"/>
                </a:ext>
              </a:extLst>
            </p:cNvPr>
            <p:cNvSpPr txBox="1"/>
            <p:nvPr/>
          </p:nvSpPr>
          <p:spPr>
            <a:xfrm>
              <a:off x="6447598" y="1400628"/>
              <a:ext cx="4180076" cy="4367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eriod"/>
              </a:pPr>
              <a:r>
                <a:rPr lang="ko-KR" altLang="en-US" sz="24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데이터 </a:t>
              </a:r>
              <a:r>
                <a:rPr lang="ko-KR" altLang="en-US" sz="2400" dirty="0" err="1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전처리</a:t>
              </a:r>
              <a:endPara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 marL="457200" indent="-457200">
                <a:buAutoNum type="arabicPeriod"/>
              </a:pPr>
              <a:endParaRPr lang="en-US" altLang="ko-KR" sz="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   - </a:t>
              </a:r>
              <a:r>
                <a:rPr lang="ko-KR" altLang="en-US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데이터 탐색</a:t>
              </a:r>
              <a:endParaRPr lang="en-US" altLang="ko-KR" sz="20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   - </a:t>
              </a:r>
              <a:r>
                <a:rPr lang="ko-KR" altLang="en-US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변수 별 </a:t>
              </a:r>
              <a:r>
                <a:rPr lang="ko-KR" altLang="en-US" sz="2000" dirty="0" err="1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전처리</a:t>
              </a:r>
              <a:r>
                <a:rPr lang="ko-KR" altLang="en-US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과정 </a:t>
              </a:r>
              <a:endParaRPr lang="en-US" altLang="ko-KR" sz="20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endParaRPr lang="en-US" altLang="ko-KR" sz="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2. </a:t>
              </a:r>
              <a:r>
                <a:rPr lang="ko-KR" altLang="en-US" sz="24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데이터 모델링</a:t>
              </a:r>
              <a:endPara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endParaRPr lang="en-US" altLang="ko-KR" sz="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   - </a:t>
              </a:r>
              <a:r>
                <a:rPr lang="ko-KR" altLang="en-US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모델링 </a:t>
              </a:r>
              <a:r>
                <a:rPr lang="en-US" altLang="ko-KR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단일 모델</a:t>
              </a:r>
              <a:endParaRPr lang="en-US" altLang="ko-KR" sz="20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   - </a:t>
              </a:r>
              <a:r>
                <a:rPr lang="ko-KR" altLang="en-US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앙상블이란</a:t>
              </a:r>
              <a:r>
                <a:rPr lang="en-US" altLang="ko-KR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   - </a:t>
              </a:r>
              <a:r>
                <a:rPr lang="ko-KR" altLang="en-US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모델링 </a:t>
              </a:r>
              <a:r>
                <a:rPr lang="en-US" altLang="ko-KR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Bagging / Boosting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   - </a:t>
              </a:r>
              <a:r>
                <a:rPr lang="ko-KR" altLang="en-US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모델링 </a:t>
              </a:r>
              <a:r>
                <a:rPr lang="en-US" altLang="ko-KR" sz="20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– Voting</a:t>
              </a:r>
            </a:p>
            <a:p>
              <a:pPr>
                <a:lnSpc>
                  <a:spcPct val="150000"/>
                </a:lnSpc>
              </a:pPr>
              <a:endParaRPr lang="en-US" altLang="ko-KR" sz="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3. </a:t>
              </a:r>
              <a:r>
                <a:rPr lang="ko-KR" altLang="en-US" sz="2400" dirty="0">
                  <a:solidFill>
                    <a:schemeClr val="bg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결론</a:t>
              </a:r>
              <a:endParaRPr lang="en-US" altLang="ko-KR" sz="2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90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B7FA55DA-F519-41B8-B889-375866C02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1EDEA-3FBB-4C36-897F-E435C7ACBDFE}"/>
              </a:ext>
            </a:extLst>
          </p:cNvPr>
          <p:cNvSpPr txBox="1"/>
          <p:nvPr/>
        </p:nvSpPr>
        <p:spPr>
          <a:xfrm>
            <a:off x="4691520" y="2634213"/>
            <a:ext cx="2516103" cy="114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3. </a:t>
            </a:r>
            <a:r>
              <a:rPr lang="ko-KR" altLang="en-US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결론</a:t>
            </a:r>
            <a:endParaRPr lang="en-US" altLang="ko-KR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29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5508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Titanic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Competition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4CF32-3065-4931-97B2-C9764C513681}"/>
              </a:ext>
            </a:extLst>
          </p:cNvPr>
          <p:cNvSpPr txBox="1"/>
          <p:nvPr/>
        </p:nvSpPr>
        <p:spPr>
          <a:xfrm>
            <a:off x="1135275" y="1439167"/>
            <a:ext cx="6538513" cy="1114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단일 모델을 사용했을 때         </a:t>
            </a:r>
            <a:r>
              <a:rPr lang="en-US" altLang="ko-KR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0.77272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10200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등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19909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4FE68-5006-4F66-8784-64F0855EB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34" y="2856021"/>
            <a:ext cx="9121930" cy="4267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C1D286-D741-42CD-859B-54EDB668C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34" y="5196124"/>
            <a:ext cx="9121929" cy="4281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04D2E9-29D9-4A8B-BA69-B0D654F8527C}"/>
              </a:ext>
            </a:extLst>
          </p:cNvPr>
          <p:cNvSpPr txBox="1"/>
          <p:nvPr/>
        </p:nvSpPr>
        <p:spPr>
          <a:xfrm>
            <a:off x="1135275" y="3698195"/>
            <a:ext cx="6538513" cy="1114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보팅을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사용했을 때          </a:t>
            </a:r>
            <a:r>
              <a:rPr lang="en-US" altLang="ko-KR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0.80143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857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등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19909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 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상위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4%)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874BFBB-3DDC-416E-9C16-BFEC4ED97B28}"/>
              </a:ext>
            </a:extLst>
          </p:cNvPr>
          <p:cNvSpPr/>
          <p:nvPr/>
        </p:nvSpPr>
        <p:spPr>
          <a:xfrm rot="16200000">
            <a:off x="4857372" y="1566957"/>
            <a:ext cx="225281" cy="418349"/>
          </a:xfrm>
          <a:prstGeom prst="downArrow">
            <a:avLst>
              <a:gd name="adj1" fmla="val 25757"/>
              <a:gd name="adj2" fmla="val 65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38A6BF0-A595-42C6-8816-34A7EA928817}"/>
              </a:ext>
            </a:extLst>
          </p:cNvPr>
          <p:cNvSpPr/>
          <p:nvPr/>
        </p:nvSpPr>
        <p:spPr>
          <a:xfrm rot="16200000">
            <a:off x="4291890" y="3823481"/>
            <a:ext cx="225281" cy="418349"/>
          </a:xfrm>
          <a:prstGeom prst="downArrow">
            <a:avLst>
              <a:gd name="adj1" fmla="val 25757"/>
              <a:gd name="adj2" fmla="val 65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02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D864FC-4790-4707-AC42-0CE9BED7B26F}"/>
              </a:ext>
            </a:extLst>
          </p:cNvPr>
          <p:cNvGrpSpPr/>
          <p:nvPr/>
        </p:nvGrpSpPr>
        <p:grpSpPr>
          <a:xfrm>
            <a:off x="1335188" y="1306394"/>
            <a:ext cx="10004020" cy="4791183"/>
            <a:chOff x="1335188" y="1450568"/>
            <a:chExt cx="10004020" cy="47911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D07018-FA66-4F1F-970F-217EE36B5BE9}"/>
                </a:ext>
              </a:extLst>
            </p:cNvPr>
            <p:cNvSpPr txBox="1"/>
            <p:nvPr/>
          </p:nvSpPr>
          <p:spPr>
            <a:xfrm>
              <a:off x="1335188" y="1450568"/>
              <a:ext cx="10004020" cy="4791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Ensemble Learning</a:t>
              </a:r>
              <a:r>
                <a:rPr lang="ko-KR" altLang="en-US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의 핵심</a:t>
              </a:r>
              <a:endPara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 약한 </a:t>
              </a:r>
              <a:r>
                <a:rPr lang="ko-KR" altLang="en-US" sz="20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학습기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여러 개로 학습을 진행하여 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Overfitting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 해결하고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여러 개의 학습기들을 </a:t>
              </a:r>
              <a:endPara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 결합함으로써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, Underfitting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을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해결하여 예측 성능을 향상시키는 것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         실제로 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Voting 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모델에 성능이 뛰어난 </a:t>
              </a:r>
              <a:r>
                <a:rPr lang="en-US" altLang="ko-KR" sz="2000" dirty="0" err="1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XGBoost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를 포함했을 때 오히려 정확도가 낮아짐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endPara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한계점과 개선방안</a:t>
              </a:r>
              <a:endPara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 어떤 모델을 포함해야 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Voting 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모델의 성능이 향상되는지 경험적인 방법으로 해결함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 Voting 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모델의 성능이 최대화되도록 모델을 골라주는 모듈이 있다면 더 좋은 성능이 기대됨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 경험적인 방법 또한 중요하므로 다양한 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Competition</a:t>
              </a:r>
              <a:r>
                <a: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에 참가하여 모델링 경험을 늘리고 싶음</a:t>
              </a:r>
              <a:r>
                <a:rPr lang="en-US" altLang="ko-KR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4AD9AB2B-C740-4849-B670-489D5C8A9D0F}"/>
                </a:ext>
              </a:extLst>
            </p:cNvPr>
            <p:cNvSpPr/>
            <p:nvPr/>
          </p:nvSpPr>
          <p:spPr>
            <a:xfrm rot="16200000">
              <a:off x="1692832" y="3306728"/>
              <a:ext cx="225281" cy="418349"/>
            </a:xfrm>
            <a:prstGeom prst="downArrow">
              <a:avLst>
                <a:gd name="adj1" fmla="val 25757"/>
                <a:gd name="adj2" fmla="val 65151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456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참고자료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E2F7347-2DFB-4483-84A4-342A98DC6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275" y="1542097"/>
            <a:ext cx="10233116" cy="463296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hlinkClick r:id="rId4"/>
              </a:rPr>
              <a:t>https://assaeunji.github.io/ml/2020-08-06-tree/</a:t>
            </a:r>
            <a:endParaRPr lang="en-US" altLang="ko-KR" sz="2000" dirty="0"/>
          </a:p>
          <a:p>
            <a:r>
              <a:rPr lang="en-US" altLang="ko-KR" sz="2000" dirty="0">
                <a:hlinkClick r:id="rId5"/>
              </a:rPr>
              <a:t>https://teddylee777.github.io/machine-learning/ensemble%EA%B8%B0%EB%B2%95%EC%97%90-%EB%8C%80%ED%95%9C-%EC%9D%B4%ED%95%B4%EC%99%80-%EC%A2%85%EB%A5%98-1</a:t>
            </a:r>
            <a:endParaRPr lang="en-US" altLang="ko-KR" sz="2000" dirty="0"/>
          </a:p>
          <a:p>
            <a:r>
              <a:rPr lang="en-US" altLang="ko-KR" sz="2000" dirty="0">
                <a:hlinkClick r:id="rId6"/>
              </a:rPr>
              <a:t>https://dsbook.tistory.com/165?category=761052</a:t>
            </a:r>
            <a:endParaRPr lang="en-US" altLang="ko-KR" sz="2000" dirty="0"/>
          </a:p>
          <a:p>
            <a:r>
              <a:rPr lang="en-US" altLang="ko-KR" sz="2000" dirty="0">
                <a:hlinkClick r:id="rId7"/>
              </a:rPr>
              <a:t>https://rosypark.tistory.com/55</a:t>
            </a:r>
            <a:endParaRPr lang="en-US" altLang="ko-KR" sz="2000" dirty="0"/>
          </a:p>
          <a:p>
            <a:r>
              <a:rPr lang="en-US" altLang="ko-KR" sz="2000" dirty="0">
                <a:hlinkClick r:id="rId8"/>
              </a:rPr>
              <a:t>https://blog.naver.com/PostView.nhn?blogId=winddori2002&amp;logNo=221829427442</a:t>
            </a:r>
            <a:endParaRPr lang="en-US" altLang="ko-KR" sz="2000" dirty="0"/>
          </a:p>
          <a:p>
            <a:r>
              <a:rPr lang="en-US" altLang="ko-KR" sz="2000" dirty="0">
                <a:hlinkClick r:id="rId9"/>
              </a:rPr>
              <a:t>https://injo.tistory.com/22</a:t>
            </a:r>
            <a:endParaRPr lang="en-US" altLang="ko-KR" sz="2000" dirty="0"/>
          </a:p>
          <a:p>
            <a:r>
              <a:rPr lang="en-US" altLang="ko-KR" sz="2000" dirty="0">
                <a:hlinkClick r:id="rId10"/>
              </a:rPr>
              <a:t>https://dev-youngjun.tistory.com/6</a:t>
            </a:r>
            <a:endParaRPr lang="en-US" altLang="ko-KR" sz="2000" dirty="0"/>
          </a:p>
          <a:p>
            <a:r>
              <a:rPr lang="en-US" altLang="ko-KR" sz="2000" dirty="0">
                <a:hlinkClick r:id="rId11"/>
              </a:rPr>
              <a:t>https://analysis-flood.tistory.com/103</a:t>
            </a:r>
            <a:endParaRPr lang="en-US" altLang="ko-KR" sz="2000" dirty="0"/>
          </a:p>
          <a:p>
            <a:r>
              <a:rPr lang="en-US" altLang="ko-KR" sz="2000" dirty="0">
                <a:hlinkClick r:id="rId12"/>
              </a:rPr>
              <a:t>https://lsjsj92.tistory.com/547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74458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5F7C5E81-3CAB-4162-8ED9-49C19E31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EF1E94-D79C-494F-A172-4364C07020C4}"/>
              </a:ext>
            </a:extLst>
          </p:cNvPr>
          <p:cNvSpPr txBox="1"/>
          <p:nvPr/>
        </p:nvSpPr>
        <p:spPr>
          <a:xfrm>
            <a:off x="3534421" y="2596950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0436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B7FA55DA-F519-41B8-B889-375866C02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1EDEA-3FBB-4C36-897F-E435C7ACBDFE}"/>
              </a:ext>
            </a:extLst>
          </p:cNvPr>
          <p:cNvSpPr txBox="1"/>
          <p:nvPr/>
        </p:nvSpPr>
        <p:spPr>
          <a:xfrm>
            <a:off x="3490250" y="2607317"/>
            <a:ext cx="5017256" cy="114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</a:t>
            </a:r>
            <a:r>
              <a:rPr lang="ko-KR" altLang="en-US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</a:t>
            </a:r>
            <a:r>
              <a:rPr lang="ko-KR" altLang="en-US" sz="5400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전처리</a:t>
            </a:r>
            <a:endParaRPr lang="en-US" altLang="ko-KR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29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탐색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4CF32-3065-4931-97B2-C9764C513681}"/>
              </a:ext>
            </a:extLst>
          </p:cNvPr>
          <p:cNvSpPr txBox="1"/>
          <p:nvPr/>
        </p:nvSpPr>
        <p:spPr>
          <a:xfrm>
            <a:off x="1135275" y="1868646"/>
            <a:ext cx="8968845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Titanic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호에서 </a:t>
            </a:r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어떤 사람들이 생존 할 가능성이 더 높은가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07018-FA66-4F1F-970F-217EE36B5BE9}"/>
              </a:ext>
            </a:extLst>
          </p:cNvPr>
          <p:cNvSpPr txBox="1"/>
          <p:nvPr/>
        </p:nvSpPr>
        <p:spPr>
          <a:xfrm>
            <a:off x="1135275" y="3235099"/>
            <a:ext cx="10209846" cy="2360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승객 데이터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변수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승객 번호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승선권 클래스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성별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동반한 형제자매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배우자 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동반한 부모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자식 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티켓 번호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티켓 요금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객실 번호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승선한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항구명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en-US" altLang="ko-KR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Target : </a:t>
            </a:r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생존여부</a:t>
            </a:r>
            <a:endParaRPr lang="en-US" altLang="ko-KR" sz="24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01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탐색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07018-FA66-4F1F-970F-217EE36B5BE9}"/>
              </a:ext>
            </a:extLst>
          </p:cNvPr>
          <p:cNvSpPr txBox="1"/>
          <p:nvPr/>
        </p:nvSpPr>
        <p:spPr>
          <a:xfrm>
            <a:off x="1242851" y="3950046"/>
            <a:ext cx="9900531" cy="166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숫자 변수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승객 번호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승선권 클래스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동반한 형제자매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배우자 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       동반한 부모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자식 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티켓 요금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문자 변수</a:t>
            </a: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성별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티켓 번호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객실 번호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승선한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항구명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</a:t>
            </a:r>
            <a:r>
              <a:rPr lang="en-US" altLang="ko-KR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Labeling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1FD3EB-F379-45C1-B8E7-EBC741487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91" y="1709868"/>
            <a:ext cx="10525125" cy="1666875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7C97CBB7-A021-4149-9D10-7F41CA7002C0}"/>
              </a:ext>
            </a:extLst>
          </p:cNvPr>
          <p:cNvSpPr/>
          <p:nvPr/>
        </p:nvSpPr>
        <p:spPr>
          <a:xfrm rot="16200000">
            <a:off x="9232150" y="5183868"/>
            <a:ext cx="225281" cy="418349"/>
          </a:xfrm>
          <a:prstGeom prst="downArrow">
            <a:avLst>
              <a:gd name="adj1" fmla="val 25757"/>
              <a:gd name="adj2" fmla="val 65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533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350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변수 별 </a:t>
            </a:r>
            <a:r>
              <a:rPr lang="ko-KR" altLang="en-US" sz="32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전처리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4CF32-3065-4931-97B2-C9764C513681}"/>
              </a:ext>
            </a:extLst>
          </p:cNvPr>
          <p:cNvSpPr txBox="1"/>
          <p:nvPr/>
        </p:nvSpPr>
        <p:spPr>
          <a:xfrm>
            <a:off x="1135275" y="1472929"/>
            <a:ext cx="2171805" cy="638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결측치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07018-FA66-4F1F-970F-217EE36B5BE9}"/>
              </a:ext>
            </a:extLst>
          </p:cNvPr>
          <p:cNvSpPr txBox="1"/>
          <p:nvPr/>
        </p:nvSpPr>
        <p:spPr>
          <a:xfrm>
            <a:off x="2379355" y="2387459"/>
            <a:ext cx="1963679" cy="166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Age : 177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Cabin : 687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Embarked :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F1112-E581-43FC-A50F-794817B3104B}"/>
              </a:ext>
            </a:extLst>
          </p:cNvPr>
          <p:cNvSpPr txBox="1"/>
          <p:nvPr/>
        </p:nvSpPr>
        <p:spPr>
          <a:xfrm>
            <a:off x="2379355" y="4429170"/>
            <a:ext cx="1653530" cy="166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Age : 86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Cabin : 327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Fare :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D146A-5BD2-4D44-861E-F4B588D44A00}"/>
              </a:ext>
            </a:extLst>
          </p:cNvPr>
          <p:cNvSpPr txBox="1"/>
          <p:nvPr/>
        </p:nvSpPr>
        <p:spPr>
          <a:xfrm>
            <a:off x="5627354" y="2238796"/>
            <a:ext cx="5856434" cy="399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Age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(mean - std , mean + std)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사이의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정수를 랜덤으로 채운 후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5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구간으로 분할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Cabin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객실을 가지고 있는지에 대한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파생변수 </a:t>
            </a:r>
            <a:r>
              <a:rPr lang="en-US" altLang="ko-KR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Has_Cabin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변환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Embarked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최빈값인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결측치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대체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Fare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중앙값으로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결측치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대체하고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    4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구간으로 분할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FDB69-42AB-45BB-86A2-87EB576EE9C3}"/>
              </a:ext>
            </a:extLst>
          </p:cNvPr>
          <p:cNvSpPr txBox="1"/>
          <p:nvPr/>
        </p:nvSpPr>
        <p:spPr>
          <a:xfrm>
            <a:off x="1358641" y="2915392"/>
            <a:ext cx="834780" cy="2637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</a:p>
          <a:p>
            <a:pPr>
              <a:lnSpc>
                <a:spcPct val="150000"/>
              </a:lnSpc>
            </a:pPr>
            <a:b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endParaRPr lang="en-US" altLang="ko-KR" sz="24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324822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350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변수 별 </a:t>
            </a:r>
            <a:r>
              <a:rPr lang="ko-KR" altLang="en-US" sz="32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전처리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4CF32-3065-4931-97B2-C9764C513681}"/>
              </a:ext>
            </a:extLst>
          </p:cNvPr>
          <p:cNvSpPr txBox="1"/>
          <p:nvPr/>
        </p:nvSpPr>
        <p:spPr>
          <a:xfrm>
            <a:off x="1135275" y="1536616"/>
            <a:ext cx="2552804" cy="638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파생변수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07018-FA66-4F1F-970F-217EE36B5BE9}"/>
              </a:ext>
            </a:extLst>
          </p:cNvPr>
          <p:cNvSpPr txBox="1"/>
          <p:nvPr/>
        </p:nvSpPr>
        <p:spPr>
          <a:xfrm>
            <a:off x="1135275" y="2342957"/>
            <a:ext cx="10467930" cy="365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Words_Count</a:t>
            </a: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Name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글자 수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Title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이름의 두번째 단어를 추출하여 </a:t>
            </a:r>
            <a:r>
              <a:rPr lang="en-US" altLang="ko-KR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Mr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Miss, </a:t>
            </a:r>
            <a:r>
              <a:rPr lang="en-US" altLang="ko-KR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Mrs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Master, Rare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구분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FamilySize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en-US" altLang="ko-KR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SibSp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Parch + 1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IsAlone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en-US" altLang="ko-KR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FamilySize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 경우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Ticket_type</a:t>
            </a:r>
            <a:r>
              <a:rPr lang="en-US" altLang="ko-KR" sz="24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Ticket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앞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글자 추출하여 타입을 문자로 바꾼 후 숫자로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labeling</a:t>
            </a:r>
          </a:p>
        </p:txBody>
      </p:sp>
    </p:spTree>
    <p:extLst>
      <p:ext uri="{BB962C8B-B14F-4D97-AF65-F5344CB8AC3E}">
        <p14:creationId xmlns:p14="http://schemas.microsoft.com/office/powerpoint/2010/main" val="359902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B7FA55DA-F519-41B8-B889-375866C02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1EDEA-3FBB-4C36-897F-E435C7ACBDFE}"/>
              </a:ext>
            </a:extLst>
          </p:cNvPr>
          <p:cNvSpPr txBox="1"/>
          <p:nvPr/>
        </p:nvSpPr>
        <p:spPr>
          <a:xfrm>
            <a:off x="3508181" y="2688000"/>
            <a:ext cx="4864856" cy="114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ko-KR" altLang="en-US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모델링</a:t>
            </a:r>
            <a:endParaRPr lang="en-US" altLang="ko-KR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744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데이터 분석가가 읽어야 할 책 Top 10">
            <a:extLst>
              <a:ext uri="{FF2B5EF4-FFF2-40B4-BE49-F238E27FC236}">
                <a16:creationId xmlns:a16="http://schemas.microsoft.com/office/drawing/2014/main" id="{85290AE4-5BAC-44F1-98D6-A5A41D5D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2027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검은 색 테두리 텍스처 배경화면 - PHONEKY에서 모바일로 다운로드">
            <a:extLst>
              <a:ext uri="{FF2B5EF4-FFF2-40B4-BE49-F238E27FC236}">
                <a16:creationId xmlns:a16="http://schemas.microsoft.com/office/drawing/2014/main" id="{1BE82C8A-262F-4A7C-9D7C-877D07CE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F80BDF-A5CC-4CB8-8891-E5EFC2E65174}"/>
              </a:ext>
            </a:extLst>
          </p:cNvPr>
          <p:cNvSpPr/>
          <p:nvPr/>
        </p:nvSpPr>
        <p:spPr>
          <a:xfrm>
            <a:off x="398929" y="320486"/>
            <a:ext cx="11394142" cy="6217025"/>
          </a:xfrm>
          <a:prstGeom prst="roundRect">
            <a:avLst>
              <a:gd name="adj" fmla="val 31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0BCDF2-C71C-40CC-AD7F-B8AD9FAEF150}"/>
              </a:ext>
            </a:extLst>
          </p:cNvPr>
          <p:cNvCxnSpPr>
            <a:cxnSpLocks/>
          </p:cNvCxnSpPr>
          <p:nvPr/>
        </p:nvCxnSpPr>
        <p:spPr>
          <a:xfrm>
            <a:off x="852791" y="1118680"/>
            <a:ext cx="10486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F5B1F-9F83-4D1B-B2ED-6A5834EFB092}"/>
              </a:ext>
            </a:extLst>
          </p:cNvPr>
          <p:cNvSpPr txBox="1"/>
          <p:nvPr/>
        </p:nvSpPr>
        <p:spPr>
          <a:xfrm>
            <a:off x="1135275" y="505803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</a:t>
            </a:r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</a:t>
            </a:r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단일 모델</a:t>
            </a:r>
          </a:p>
        </p:txBody>
      </p:sp>
      <p:grpSp>
        <p:nvGrpSpPr>
          <p:cNvPr id="2048" name="그룹 2047">
            <a:extLst>
              <a:ext uri="{FF2B5EF4-FFF2-40B4-BE49-F238E27FC236}">
                <a16:creationId xmlns:a16="http://schemas.microsoft.com/office/drawing/2014/main" id="{733FE71E-A49D-4F35-8763-521760ACDE46}"/>
              </a:ext>
            </a:extLst>
          </p:cNvPr>
          <p:cNvGrpSpPr/>
          <p:nvPr/>
        </p:nvGrpSpPr>
        <p:grpSpPr>
          <a:xfrm>
            <a:off x="1328405" y="1888772"/>
            <a:ext cx="9264074" cy="709303"/>
            <a:chOff x="1328405" y="1888772"/>
            <a:chExt cx="9264074" cy="70930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34FF1EE-ECB9-4977-8A0F-656B85699E13}"/>
                </a:ext>
              </a:extLst>
            </p:cNvPr>
            <p:cNvGrpSpPr/>
            <p:nvPr/>
          </p:nvGrpSpPr>
          <p:grpSpPr>
            <a:xfrm>
              <a:off x="1328405" y="1888772"/>
              <a:ext cx="9264074" cy="709303"/>
              <a:chOff x="1274617" y="1791851"/>
              <a:chExt cx="9264074" cy="70930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2C7F256-740D-4081-9600-4D5A18DC80DA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4CC168E-BA38-4733-9B33-9D8661870104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342AC1C-2E75-4D94-8BAF-56AA8ABAA461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0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Logistic Regression</a:t>
                    </a:r>
                    <a:endParaRPr lang="ko-KR" altLang="en-US" sz="20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16" name="직각 삼각형 15">
                    <a:extLst>
                      <a:ext uri="{FF2B5EF4-FFF2-40B4-BE49-F238E27FC236}">
                        <a16:creationId xmlns:a16="http://schemas.microsoft.com/office/drawing/2014/main" id="{094A86E2-E079-4A4A-933D-0A32E6850A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5" name="사각형: 둥근 모서리 4">
                  <a:extLst>
                    <a:ext uri="{FF2B5EF4-FFF2-40B4-BE49-F238E27FC236}">
                      <a16:creationId xmlns:a16="http://schemas.microsoft.com/office/drawing/2014/main" id="{961E89DA-40ED-4FBF-90A0-65D03486BF57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B4486E18-40C6-47B1-965F-4E2B72EF64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6A26AA-490D-40FE-B2C4-40B39BC3E298}"/>
                </a:ext>
              </a:extLst>
            </p:cNvPr>
            <p:cNvSpPr txBox="1"/>
            <p:nvPr/>
          </p:nvSpPr>
          <p:spPr>
            <a:xfrm>
              <a:off x="4562017" y="2012589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79.9%	Accuracy : 77.5% </a:t>
              </a:r>
              <a:endPara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1A184639-270C-40EE-B417-0F0AE15669B6}"/>
              </a:ext>
            </a:extLst>
          </p:cNvPr>
          <p:cNvGrpSpPr/>
          <p:nvPr/>
        </p:nvGrpSpPr>
        <p:grpSpPr>
          <a:xfrm>
            <a:off x="1328405" y="2918558"/>
            <a:ext cx="9264074" cy="709303"/>
            <a:chOff x="1328405" y="2918558"/>
            <a:chExt cx="9264074" cy="70930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9AE67E-BA52-42D6-B7A1-3986C5BD6259}"/>
                </a:ext>
              </a:extLst>
            </p:cNvPr>
            <p:cNvGrpSpPr/>
            <p:nvPr/>
          </p:nvGrpSpPr>
          <p:grpSpPr>
            <a:xfrm>
              <a:off x="1328405" y="2918558"/>
              <a:ext cx="9264074" cy="709303"/>
              <a:chOff x="1274617" y="1791851"/>
              <a:chExt cx="9264074" cy="709303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0FDD4A0-7D91-4C6F-AA53-E5361A9BB853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F0338B34-D726-4A32-B958-05ACBAE19865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D909C573-AD54-41BD-916E-1AD6F469DB8E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S V M</a:t>
                    </a:r>
                    <a:endParaRPr lang="ko-KR" altLang="en-US" sz="24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29" name="직각 삼각형 28">
                    <a:extLst>
                      <a:ext uri="{FF2B5EF4-FFF2-40B4-BE49-F238E27FC236}">
                        <a16:creationId xmlns:a16="http://schemas.microsoft.com/office/drawing/2014/main" id="{DF00547E-94A3-4361-895F-3714AEA770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956F46C8-462B-414F-AA32-DA29E9EA3CE9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7E051735-111B-4CC1-99F1-2626604EC7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B66D800-C218-4F5A-917A-10DA9E970E22}"/>
                </a:ext>
              </a:extLst>
            </p:cNvPr>
            <p:cNvSpPr txBox="1"/>
            <p:nvPr/>
          </p:nvSpPr>
          <p:spPr>
            <a:xfrm>
              <a:off x="4562017" y="3044342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81.2%	Accuracy : 73.6% </a:t>
              </a:r>
              <a:endPara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2051" name="그룹 2050">
            <a:extLst>
              <a:ext uri="{FF2B5EF4-FFF2-40B4-BE49-F238E27FC236}">
                <a16:creationId xmlns:a16="http://schemas.microsoft.com/office/drawing/2014/main" id="{E74BF74F-B3FD-4239-A533-A7CC5396B34C}"/>
              </a:ext>
            </a:extLst>
          </p:cNvPr>
          <p:cNvGrpSpPr/>
          <p:nvPr/>
        </p:nvGrpSpPr>
        <p:grpSpPr>
          <a:xfrm>
            <a:off x="1328405" y="3948342"/>
            <a:ext cx="9264074" cy="709303"/>
            <a:chOff x="1328405" y="3948342"/>
            <a:chExt cx="9264074" cy="70930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78F99D8-77D1-45BE-BF2F-166C751051FE}"/>
                </a:ext>
              </a:extLst>
            </p:cNvPr>
            <p:cNvGrpSpPr/>
            <p:nvPr/>
          </p:nvGrpSpPr>
          <p:grpSpPr>
            <a:xfrm>
              <a:off x="1328405" y="3948342"/>
              <a:ext cx="9264074" cy="709303"/>
              <a:chOff x="1274617" y="1791851"/>
              <a:chExt cx="9264074" cy="709303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AED72CE-97BA-494A-B538-555D2561805A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650EA6A-A7AF-4036-B686-333CB1D84C7E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787B8426-20FF-4FAF-9135-0916E86C30FB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Decision Tree</a:t>
                    </a:r>
                    <a:endParaRPr lang="ko-KR" altLang="en-US" sz="24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36" name="직각 삼각형 35">
                    <a:extLst>
                      <a:ext uri="{FF2B5EF4-FFF2-40B4-BE49-F238E27FC236}">
                        <a16:creationId xmlns:a16="http://schemas.microsoft.com/office/drawing/2014/main" id="{814F231E-26DC-4100-A860-1AC2BBF188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F04D1575-9B37-4A9A-B67E-353BADD138BB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7C50E392-2F1F-4B0E-98FF-59C663A2B3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41253E-5C55-4BB4-AC1E-BF6506E2EFB8}"/>
                </a:ext>
              </a:extLst>
            </p:cNvPr>
            <p:cNvSpPr txBox="1"/>
            <p:nvPr/>
          </p:nvSpPr>
          <p:spPr>
            <a:xfrm>
              <a:off x="4562017" y="4072159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78.0%	Accuracy : 71.2% </a:t>
              </a:r>
              <a:endPara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DC73A2F2-C9DA-4F4F-A1E7-304AF75C35DE}"/>
              </a:ext>
            </a:extLst>
          </p:cNvPr>
          <p:cNvGrpSpPr/>
          <p:nvPr/>
        </p:nvGrpSpPr>
        <p:grpSpPr>
          <a:xfrm>
            <a:off x="1328405" y="4978124"/>
            <a:ext cx="9264074" cy="709303"/>
            <a:chOff x="1328405" y="4978124"/>
            <a:chExt cx="9264074" cy="70930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BEF1900-D26B-4398-AD2E-E3308B32167E}"/>
                </a:ext>
              </a:extLst>
            </p:cNvPr>
            <p:cNvGrpSpPr/>
            <p:nvPr/>
          </p:nvGrpSpPr>
          <p:grpSpPr>
            <a:xfrm>
              <a:off x="1328405" y="4978124"/>
              <a:ext cx="9264074" cy="709303"/>
              <a:chOff x="1274617" y="1791851"/>
              <a:chExt cx="9264074" cy="70930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C637150D-A9B6-4565-9FED-B3AA22B79861}"/>
                  </a:ext>
                </a:extLst>
              </p:cNvPr>
              <p:cNvGrpSpPr/>
              <p:nvPr/>
            </p:nvGrpSpPr>
            <p:grpSpPr>
              <a:xfrm>
                <a:off x="1274617" y="1791852"/>
                <a:ext cx="9264074" cy="709302"/>
                <a:chOff x="1274617" y="1791852"/>
                <a:chExt cx="9264074" cy="709302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1EB12888-8466-49D4-A498-A4D0C6D29FD2}"/>
                    </a:ext>
                  </a:extLst>
                </p:cNvPr>
                <p:cNvGrpSpPr/>
                <p:nvPr/>
              </p:nvGrpSpPr>
              <p:grpSpPr>
                <a:xfrm>
                  <a:off x="1274617" y="1791852"/>
                  <a:ext cx="2834684" cy="709298"/>
                  <a:chOff x="1274617" y="1791852"/>
                  <a:chExt cx="2834684" cy="775835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E813BFBA-E500-41E0-9FDF-A9691BA65EBC}"/>
                      </a:ext>
                    </a:extLst>
                  </p:cNvPr>
                  <p:cNvSpPr/>
                  <p:nvPr/>
                </p:nvSpPr>
                <p:spPr>
                  <a:xfrm>
                    <a:off x="1274617" y="1791854"/>
                    <a:ext cx="2544347" cy="775833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rPr>
                      <a:t>M L P</a:t>
                    </a:r>
                    <a:endParaRPr lang="ko-KR" altLang="en-US" sz="2400" dirty="0">
                      <a:latin typeface="12롯데마트드림Bold" panose="02020603020101020101" pitchFamily="18" charset="-127"/>
                      <a:ea typeface="12롯데마트드림Bold" panose="02020603020101020101" pitchFamily="18" charset="-127"/>
                    </a:endParaRPr>
                  </a:p>
                </p:txBody>
              </p:sp>
              <p:sp>
                <p:nvSpPr>
                  <p:cNvPr id="43" name="직각 삼각형 42">
                    <a:extLst>
                      <a:ext uri="{FF2B5EF4-FFF2-40B4-BE49-F238E27FC236}">
                        <a16:creationId xmlns:a16="http://schemas.microsoft.com/office/drawing/2014/main" id="{D0DFD72F-ADB3-4294-9B00-4788BAE475D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41715" y="2000101"/>
                    <a:ext cx="775835" cy="359337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7C9B4E72-EB34-4E6D-87C3-335D4B2685DC}"/>
                    </a:ext>
                  </a:extLst>
                </p:cNvPr>
                <p:cNvSpPr/>
                <p:nvPr/>
              </p:nvSpPr>
              <p:spPr>
                <a:xfrm>
                  <a:off x="1274618" y="1791856"/>
                  <a:ext cx="9264073" cy="709298"/>
                </a:xfrm>
                <a:prstGeom prst="roundRect">
                  <a:avLst/>
                </a:prstGeom>
                <a:noFill/>
                <a:ln w="25400">
                  <a:solidFill>
                    <a:schemeClr val="tx1">
                      <a:alpha val="9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C5E5265-5EC7-4AB9-9C49-DE8231018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49964" y="1791851"/>
                <a:ext cx="359336" cy="70930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3FDFFC6-6181-4BB3-807B-E322044532BA}"/>
                </a:ext>
              </a:extLst>
            </p:cNvPr>
            <p:cNvSpPr txBox="1"/>
            <p:nvPr/>
          </p:nvSpPr>
          <p:spPr>
            <a:xfrm>
              <a:off x="4562017" y="5101941"/>
              <a:ext cx="5314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CV score : 81.7%	Accuracy : 77.2% </a:t>
              </a:r>
              <a:endPara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504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983</Words>
  <Application>Microsoft Office PowerPoint</Application>
  <PresentationFormat>와이드스크린</PresentationFormat>
  <Paragraphs>174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12롯데마트드림Medium</vt:lpstr>
      <vt:lpstr>Arial</vt:lpstr>
      <vt:lpstr>12롯데마트드림Bold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이재권</dc:creator>
  <cp:lastModifiedBy>이재권</cp:lastModifiedBy>
  <cp:revision>85</cp:revision>
  <dcterms:created xsi:type="dcterms:W3CDTF">2020-11-29T07:51:08Z</dcterms:created>
  <dcterms:modified xsi:type="dcterms:W3CDTF">2020-12-08T07:39:04Z</dcterms:modified>
</cp:coreProperties>
</file>